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72" r:id="rId5"/>
    <p:sldId id="276" r:id="rId6"/>
    <p:sldId id="271" r:id="rId7"/>
    <p:sldId id="275" r:id="rId8"/>
    <p:sldId id="270" r:id="rId9"/>
    <p:sldId id="273" r:id="rId10"/>
    <p:sldId id="274" r:id="rId11"/>
    <p:sldId id="268" r:id="rId12"/>
    <p:sldId id="262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6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18F48-D697-46CE-A6F3-E582E343DE5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05D029B-A650-47E4-BC07-D4AD2B065E82}">
      <dgm:prSet phldrT="[Text]"/>
      <dgm:spPr/>
      <dgm:t>
        <a:bodyPr/>
        <a:lstStyle/>
        <a:p>
          <a:r>
            <a:rPr lang="hr-HR" i="1" dirty="0" smtClean="0"/>
            <a:t>NOVA IGRA</a:t>
          </a:r>
          <a:endParaRPr lang="hr-HR" i="1" dirty="0"/>
        </a:p>
      </dgm:t>
    </dgm:pt>
    <dgm:pt modelId="{F9956FCC-E172-4B43-BF27-87163D96FE27}" type="parTrans" cxnId="{AC20EDD6-34AE-4E24-8942-5EB131A5B81C}">
      <dgm:prSet/>
      <dgm:spPr/>
      <dgm:t>
        <a:bodyPr/>
        <a:lstStyle/>
        <a:p>
          <a:endParaRPr lang="hr-HR"/>
        </a:p>
      </dgm:t>
    </dgm:pt>
    <dgm:pt modelId="{443F8845-F804-4598-B804-0F2220921C00}" type="sibTrans" cxnId="{AC20EDD6-34AE-4E24-8942-5EB131A5B81C}">
      <dgm:prSet/>
      <dgm:spPr/>
      <dgm:t>
        <a:bodyPr/>
        <a:lstStyle/>
        <a:p>
          <a:endParaRPr lang="hr-HR"/>
        </a:p>
      </dgm:t>
    </dgm:pt>
    <dgm:pt modelId="{81D3EBCA-BE8C-400E-91FE-944E3DC7E14C}" type="pres">
      <dgm:prSet presAssocID="{B4318F48-D697-46CE-A6F3-E582E343DE57}" presName="Name0" presStyleCnt="0">
        <dgm:presLayoutVars>
          <dgm:dir/>
          <dgm:animLvl val="lvl"/>
          <dgm:resizeHandles val="exact"/>
        </dgm:presLayoutVars>
      </dgm:prSet>
      <dgm:spPr/>
    </dgm:pt>
    <dgm:pt modelId="{DF06FDAA-0F69-45DD-B523-31B7240E5303}" type="pres">
      <dgm:prSet presAssocID="{B4318F48-D697-46CE-A6F3-E582E343DE57}" presName="dummy" presStyleCnt="0"/>
      <dgm:spPr/>
    </dgm:pt>
    <dgm:pt modelId="{C32E3803-C1CE-44BE-B32C-9A3C95BA4D48}" type="pres">
      <dgm:prSet presAssocID="{B4318F48-D697-46CE-A6F3-E582E343DE57}" presName="linH" presStyleCnt="0"/>
      <dgm:spPr/>
    </dgm:pt>
    <dgm:pt modelId="{DDEBE922-5B2B-47D0-8A9F-7C381A00AB8A}" type="pres">
      <dgm:prSet presAssocID="{B4318F48-D697-46CE-A6F3-E582E343DE57}" presName="padding1" presStyleCnt="0"/>
      <dgm:spPr/>
    </dgm:pt>
    <dgm:pt modelId="{AB6B4B83-6542-45B1-ABB0-3B364D0A5074}" type="pres">
      <dgm:prSet presAssocID="{A05D029B-A650-47E4-BC07-D4AD2B065E82}" presName="linV" presStyleCnt="0"/>
      <dgm:spPr/>
    </dgm:pt>
    <dgm:pt modelId="{3692F0DA-DC95-4C72-AF08-E25B2AEF80CF}" type="pres">
      <dgm:prSet presAssocID="{A05D029B-A650-47E4-BC07-D4AD2B065E82}" presName="spVertical1" presStyleCnt="0"/>
      <dgm:spPr/>
    </dgm:pt>
    <dgm:pt modelId="{6934B9B8-681F-425E-8203-C13068AF0BE6}" type="pres">
      <dgm:prSet presAssocID="{A05D029B-A650-47E4-BC07-D4AD2B065E82}" presName="parTx" presStyleLbl="revTx" presStyleIdx="0" presStyleCnt="1" custLinFactNeighborX="-9325" custLinFactNeighborY="-2077">
        <dgm:presLayoutVars>
          <dgm:chMax val="0"/>
          <dgm:chPref val="0"/>
          <dgm:bulletEnabled val="1"/>
        </dgm:presLayoutVars>
      </dgm:prSet>
      <dgm:spPr/>
    </dgm:pt>
    <dgm:pt modelId="{FFBE3160-4A76-4952-865D-F928A9994EAF}" type="pres">
      <dgm:prSet presAssocID="{A05D029B-A650-47E4-BC07-D4AD2B065E82}" presName="spVertical2" presStyleCnt="0"/>
      <dgm:spPr/>
    </dgm:pt>
    <dgm:pt modelId="{46441468-34FB-4BC8-989F-D5ECDD7CB5E7}" type="pres">
      <dgm:prSet presAssocID="{A05D029B-A650-47E4-BC07-D4AD2B065E82}" presName="spVertical3" presStyleCnt="0"/>
      <dgm:spPr/>
    </dgm:pt>
    <dgm:pt modelId="{1094CA07-2B86-4073-8B0E-110FBF1B1F6A}" type="pres">
      <dgm:prSet presAssocID="{B4318F48-D697-46CE-A6F3-E582E343DE57}" presName="padding2" presStyleCnt="0"/>
      <dgm:spPr/>
    </dgm:pt>
    <dgm:pt modelId="{74C3FF10-CBCF-41B9-80B2-39358B2E0483}" type="pres">
      <dgm:prSet presAssocID="{B4318F48-D697-46CE-A6F3-E582E343DE57}" presName="negArrow" presStyleCnt="0"/>
      <dgm:spPr/>
    </dgm:pt>
    <dgm:pt modelId="{060B6574-6BAB-4EA9-8FB2-3FFBC27D024A}" type="pres">
      <dgm:prSet presAssocID="{B4318F48-D697-46CE-A6F3-E582E343DE57}" presName="backgroundArrow" presStyleLbl="node1" presStyleIdx="0" presStyleCnt="1"/>
      <dgm:spPr/>
    </dgm:pt>
  </dgm:ptLst>
  <dgm:cxnLst>
    <dgm:cxn modelId="{F25734AB-7DE0-4430-A205-7DBCA67199F0}" type="presOf" srcId="{A05D029B-A650-47E4-BC07-D4AD2B065E82}" destId="{6934B9B8-681F-425E-8203-C13068AF0BE6}" srcOrd="0" destOrd="0" presId="urn:microsoft.com/office/officeart/2005/8/layout/hProcess3"/>
    <dgm:cxn modelId="{AC20EDD6-34AE-4E24-8942-5EB131A5B81C}" srcId="{B4318F48-D697-46CE-A6F3-E582E343DE57}" destId="{A05D029B-A650-47E4-BC07-D4AD2B065E82}" srcOrd="0" destOrd="0" parTransId="{F9956FCC-E172-4B43-BF27-87163D96FE27}" sibTransId="{443F8845-F804-4598-B804-0F2220921C00}"/>
    <dgm:cxn modelId="{FDB2D003-F070-49B0-AB4F-FA8A6317D238}" type="presOf" srcId="{B4318F48-D697-46CE-A6F3-E582E343DE57}" destId="{81D3EBCA-BE8C-400E-91FE-944E3DC7E14C}" srcOrd="0" destOrd="0" presId="urn:microsoft.com/office/officeart/2005/8/layout/hProcess3"/>
    <dgm:cxn modelId="{F8D372B2-43FE-441B-A48B-D18B30CCF3E6}" type="presParOf" srcId="{81D3EBCA-BE8C-400E-91FE-944E3DC7E14C}" destId="{DF06FDAA-0F69-45DD-B523-31B7240E5303}" srcOrd="0" destOrd="0" presId="urn:microsoft.com/office/officeart/2005/8/layout/hProcess3"/>
    <dgm:cxn modelId="{7193BE56-1A04-47D2-988B-E1852EB554A0}" type="presParOf" srcId="{81D3EBCA-BE8C-400E-91FE-944E3DC7E14C}" destId="{C32E3803-C1CE-44BE-B32C-9A3C95BA4D48}" srcOrd="1" destOrd="0" presId="urn:microsoft.com/office/officeart/2005/8/layout/hProcess3"/>
    <dgm:cxn modelId="{7DEC6266-A0AA-47D5-ADD2-6010FE0B758F}" type="presParOf" srcId="{C32E3803-C1CE-44BE-B32C-9A3C95BA4D48}" destId="{DDEBE922-5B2B-47D0-8A9F-7C381A00AB8A}" srcOrd="0" destOrd="0" presId="urn:microsoft.com/office/officeart/2005/8/layout/hProcess3"/>
    <dgm:cxn modelId="{7D903B13-C5B7-464E-BD29-1C886B99B2CE}" type="presParOf" srcId="{C32E3803-C1CE-44BE-B32C-9A3C95BA4D48}" destId="{AB6B4B83-6542-45B1-ABB0-3B364D0A5074}" srcOrd="1" destOrd="0" presId="urn:microsoft.com/office/officeart/2005/8/layout/hProcess3"/>
    <dgm:cxn modelId="{CA20A125-BF98-4107-B0EA-2FE2C839AE3A}" type="presParOf" srcId="{AB6B4B83-6542-45B1-ABB0-3B364D0A5074}" destId="{3692F0DA-DC95-4C72-AF08-E25B2AEF80CF}" srcOrd="0" destOrd="0" presId="urn:microsoft.com/office/officeart/2005/8/layout/hProcess3"/>
    <dgm:cxn modelId="{6A1E042E-5BBD-4E53-8454-001814FD4EDE}" type="presParOf" srcId="{AB6B4B83-6542-45B1-ABB0-3B364D0A5074}" destId="{6934B9B8-681F-425E-8203-C13068AF0BE6}" srcOrd="1" destOrd="0" presId="urn:microsoft.com/office/officeart/2005/8/layout/hProcess3"/>
    <dgm:cxn modelId="{52D3253B-FF24-43BA-A89A-096A728F16F9}" type="presParOf" srcId="{AB6B4B83-6542-45B1-ABB0-3B364D0A5074}" destId="{FFBE3160-4A76-4952-865D-F928A9994EAF}" srcOrd="2" destOrd="0" presId="urn:microsoft.com/office/officeart/2005/8/layout/hProcess3"/>
    <dgm:cxn modelId="{F2695CBA-391E-4DB9-B388-35947278AAA8}" type="presParOf" srcId="{AB6B4B83-6542-45B1-ABB0-3B364D0A5074}" destId="{46441468-34FB-4BC8-989F-D5ECDD7CB5E7}" srcOrd="3" destOrd="0" presId="urn:microsoft.com/office/officeart/2005/8/layout/hProcess3"/>
    <dgm:cxn modelId="{9457BD18-B7F4-48D3-9012-6DF10DB38CAF}" type="presParOf" srcId="{C32E3803-C1CE-44BE-B32C-9A3C95BA4D48}" destId="{1094CA07-2B86-4073-8B0E-110FBF1B1F6A}" srcOrd="2" destOrd="0" presId="urn:microsoft.com/office/officeart/2005/8/layout/hProcess3"/>
    <dgm:cxn modelId="{9BC3288E-CDEA-45A0-BA68-71B3474582EC}" type="presParOf" srcId="{C32E3803-C1CE-44BE-B32C-9A3C95BA4D48}" destId="{74C3FF10-CBCF-41B9-80B2-39358B2E0483}" srcOrd="3" destOrd="0" presId="urn:microsoft.com/office/officeart/2005/8/layout/hProcess3"/>
    <dgm:cxn modelId="{76445399-A066-4870-A5B5-9B8A7D78E3BC}" type="presParOf" srcId="{C32E3803-C1CE-44BE-B32C-9A3C95BA4D48}" destId="{060B6574-6BAB-4EA9-8FB2-3FFBC27D024A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B6574-6BAB-4EA9-8FB2-3FFBC27D024A}">
      <dsp:nvSpPr>
        <dsp:cNvPr id="0" name=""/>
        <dsp:cNvSpPr/>
      </dsp:nvSpPr>
      <dsp:spPr>
        <a:xfrm>
          <a:off x="0" y="15900"/>
          <a:ext cx="8153400" cy="446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4B9B8-681F-425E-8203-C13068AF0BE6}">
      <dsp:nvSpPr>
        <dsp:cNvPr id="0" name=""/>
        <dsp:cNvSpPr/>
      </dsp:nvSpPr>
      <dsp:spPr>
        <a:xfrm>
          <a:off x="34741" y="1108720"/>
          <a:ext cx="6680373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29920" rIns="0" bIns="6299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200" i="1" kern="1200" dirty="0" smtClean="0"/>
            <a:t>NOVA IGRA</a:t>
          </a:r>
          <a:endParaRPr lang="hr-HR" sz="6200" i="1" kern="1200" dirty="0"/>
        </a:p>
      </dsp:txBody>
      <dsp:txXfrm>
        <a:off x="34741" y="1108720"/>
        <a:ext cx="6680373" cy="22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2C5A-3505-4642-8BE6-7175198919CA}" type="datetimeFigureOut">
              <a:rPr lang="hr-HR" smtClean="0"/>
              <a:t>5.7.2011.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A0EA8-AFE6-44FD-ABA2-77FBDB069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77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FE5794-EB8B-4175-B81D-1659656DAE18}" type="datetime1">
              <a:rPr lang="sr-Latn-CS" smtClean="0"/>
              <a:t>5.7.2011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B14EDD-14E7-4E9B-9220-566CDFE7DC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1248-A1A3-4FFE-99A2-461E9B313F32}" type="datetime1">
              <a:rPr lang="sr-Latn-CS" smtClean="0"/>
              <a:t>5.7.2011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14EDD-14E7-4E9B-9220-566CDFE7DC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E1B904D-418F-4474-80D3-C3D955A0FD86}" type="datetime1">
              <a:rPr lang="sr-Latn-CS" smtClean="0"/>
              <a:t>5.7.2011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2B14EDD-14E7-4E9B-9220-566CDFE7DC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6AED-80FD-4CC8-B810-8CA64D7C25F3}" type="datetime1">
              <a:rPr lang="sr-Latn-CS" smtClean="0"/>
              <a:t>5.7.2011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B14EDD-14E7-4E9B-9220-566CDFE7DC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7F04-2CCA-4974-949D-1D5734CBE217}" type="datetime1">
              <a:rPr lang="sr-Latn-CS" smtClean="0"/>
              <a:t>5.7.2011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2B14EDD-14E7-4E9B-9220-566CDFE7DC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77546D-B1DA-4A2B-9D13-EA8D3534CDBF}" type="datetime1">
              <a:rPr lang="sr-Latn-CS" smtClean="0"/>
              <a:t>5.7.2011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2B14EDD-14E7-4E9B-9220-566CDFE7DC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03C197-2435-4D60-A8C5-D3BBB82BFABE}" type="datetime1">
              <a:rPr lang="sr-Latn-CS" smtClean="0"/>
              <a:t>5.7.2011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2B14EDD-14E7-4E9B-9220-566CDFE7DC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F9F9-5BA7-4B1E-8DB3-EE9232AF82A1}" type="datetime1">
              <a:rPr lang="sr-Latn-CS" smtClean="0"/>
              <a:t>5.7.2011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B14EDD-14E7-4E9B-9220-566CDFE7DC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EFD9-926F-49D9-A70E-99DDD3364F0E}" type="datetime1">
              <a:rPr lang="sr-Latn-CS" smtClean="0"/>
              <a:t>5.7.2011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B14EDD-14E7-4E9B-9220-566CDFE7DC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DD45-FD41-4EF3-86B2-3BD1A4B1AEF6}" type="datetime1">
              <a:rPr lang="sr-Latn-CS" smtClean="0"/>
              <a:t>5.7.2011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B14EDD-14E7-4E9B-9220-566CDFE7DC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A0EDBD2-1F66-49E8-BEDD-C1143D9F25B9}" type="datetime1">
              <a:rPr lang="sr-Latn-CS" smtClean="0"/>
              <a:t>5.7.2011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2B14EDD-14E7-4E9B-9220-566CDFE7DC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E66538-D3B2-4EF7-AAA6-8685E521330F}" type="datetime1">
              <a:rPr lang="sr-Latn-CS" smtClean="0"/>
              <a:t>5.7.2011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2B14EDD-14E7-4E9B-9220-566CDFE7DCE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6881988" cy="1828800"/>
          </a:xfrm>
        </p:spPr>
        <p:txBody>
          <a:bodyPr>
            <a:normAutofit fontScale="90000"/>
          </a:bodyPr>
          <a:lstStyle/>
          <a:p>
            <a:r>
              <a:rPr lang="hr-HR" dirty="0">
                <a:ea typeface="ＭＳ Ｐゴシック" charset="-128"/>
              </a:rPr>
              <a:t>Razvoj igara u okruženju dopunjene </a:t>
            </a:r>
            <a:r>
              <a:rPr lang="hr-HR" dirty="0" smtClean="0">
                <a:ea typeface="ＭＳ Ｐゴシック" charset="-128"/>
              </a:rPr>
              <a:t>stvarnosti</a:t>
            </a:r>
            <a:br>
              <a:rPr lang="hr-HR" dirty="0" smtClean="0">
                <a:ea typeface="ＭＳ Ｐゴシック" charset="-128"/>
              </a:rPr>
            </a:br>
            <a:r>
              <a:rPr lang="hr-HR" sz="2800" dirty="0" smtClean="0">
                <a:solidFill>
                  <a:schemeClr val="accent1"/>
                </a:solidFill>
                <a:ea typeface="ＭＳ Ｐゴシック" charset="-128"/>
              </a:rPr>
              <a:t>Završni rad </a:t>
            </a:r>
            <a:r>
              <a:rPr lang="hr-HR" sz="2800" dirty="0" err="1" smtClean="0">
                <a:solidFill>
                  <a:schemeClr val="accent1"/>
                </a:solidFill>
                <a:ea typeface="ＭＳ Ｐゴシック" charset="-128"/>
              </a:rPr>
              <a:t>br</a:t>
            </a:r>
            <a:r>
              <a:rPr lang="hr-HR" sz="2800" dirty="0" smtClean="0">
                <a:solidFill>
                  <a:schemeClr val="accent1"/>
                </a:solidFill>
                <a:ea typeface="ＭＳ Ｐゴシック" charset="-128"/>
              </a:rPr>
              <a:t>. </a:t>
            </a:r>
            <a:r>
              <a:rPr lang="hr-HR" sz="2800" i="1" dirty="0" smtClean="0">
                <a:solidFill>
                  <a:schemeClr val="tx1"/>
                </a:solidFill>
                <a:ea typeface="ＭＳ Ｐゴシック" charset="-128"/>
              </a:rPr>
              <a:t>2007</a:t>
            </a:r>
            <a:endParaRPr lang="hr-HR" sz="2800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6072206"/>
            <a:ext cx="6786578" cy="642942"/>
          </a:xfrm>
        </p:spPr>
        <p:txBody>
          <a:bodyPr>
            <a:normAutofit/>
          </a:bodyPr>
          <a:lstStyle/>
          <a:p>
            <a:endParaRPr lang="hr-HR" dirty="0">
              <a:solidFill>
                <a:srgbClr val="94B6D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14338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94B6D2"/>
                </a:solidFill>
              </a:rPr>
              <a:t>Student: </a:t>
            </a:r>
            <a:r>
              <a:rPr lang="hr-HR" sz="2000" i="1" dirty="0"/>
              <a:t>Adnan </a:t>
            </a:r>
            <a:r>
              <a:rPr lang="hr-HR" sz="2000" i="1" dirty="0" err="1" smtClean="0"/>
              <a:t>Abdagić</a:t>
            </a:r>
            <a:endParaRPr lang="hr-HR" sz="2000" i="1" dirty="0" smtClean="0">
              <a:solidFill>
                <a:srgbClr val="94B6D2"/>
              </a:solidFill>
            </a:endParaRPr>
          </a:p>
          <a:p>
            <a:r>
              <a:rPr lang="hr-HR" sz="2000" dirty="0" smtClean="0">
                <a:solidFill>
                  <a:srgbClr val="94B6D2"/>
                </a:solidFill>
              </a:rPr>
              <a:t>Mentor: </a:t>
            </a:r>
            <a:r>
              <a:rPr lang="hr-HR" sz="2000" i="1" dirty="0" err="1"/>
              <a:t>Prof</a:t>
            </a:r>
            <a:r>
              <a:rPr lang="hr-HR" sz="2000" i="1" dirty="0"/>
              <a:t>. </a:t>
            </a:r>
            <a:r>
              <a:rPr lang="hr-HR" sz="2000" i="1" dirty="0" err="1"/>
              <a:t>dr</a:t>
            </a:r>
            <a:r>
              <a:rPr lang="hr-HR" sz="2000" i="1" dirty="0"/>
              <a:t>. </a:t>
            </a:r>
            <a:r>
              <a:rPr lang="hr-HR" sz="2000" i="1" dirty="0" err="1"/>
              <a:t>sc</a:t>
            </a:r>
            <a:r>
              <a:rPr lang="hr-HR" sz="2000" i="1" dirty="0"/>
              <a:t>. Željka Mihajlović</a:t>
            </a:r>
            <a:endParaRPr lang="hr-HR" sz="2000" i="1" dirty="0" smtClean="0">
              <a:solidFill>
                <a:srgbClr val="94B6D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04" y="5993904"/>
            <a:ext cx="864096" cy="8640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83768" y="6225897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Zagreb, 05. srpnja 2011.</a:t>
            </a:r>
            <a:endParaRPr lang="hr-HR" sz="2000" dirty="0" smtClean="0">
              <a:solidFill>
                <a:srgbClr val="94B6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123006" cy="990600"/>
          </a:xfrm>
        </p:spPr>
        <p:txBody>
          <a:bodyPr/>
          <a:lstStyle/>
          <a:p>
            <a:r>
              <a:rPr lang="hr-HR" sz="4000" dirty="0"/>
              <a:t>Demonstracija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1875602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" cy="8640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14EDD-14E7-4E9B-9220-566CDFE7DCEB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8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123006" cy="990600"/>
          </a:xfrm>
        </p:spPr>
        <p:txBody>
          <a:bodyPr/>
          <a:lstStyle/>
          <a:p>
            <a:r>
              <a:rPr lang="hr-HR" sz="4000" dirty="0" smtClean="0"/>
              <a:t>Zaključak</a:t>
            </a:r>
            <a:endParaRPr lang="hr-HR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Razvoj igre kompliciran posao</a:t>
            </a:r>
          </a:p>
          <a:p>
            <a:r>
              <a:rPr lang="hr-HR" dirty="0"/>
              <a:t>D</a:t>
            </a:r>
            <a:r>
              <a:rPr lang="hr-HR" dirty="0" smtClean="0"/>
              <a:t>opunjena stvarnost predstavlja dodatni izazov</a:t>
            </a:r>
            <a:endParaRPr lang="hr-HR" dirty="0" smtClean="0"/>
          </a:p>
          <a:p>
            <a:r>
              <a:rPr lang="hr-HR" dirty="0" smtClean="0"/>
              <a:t>Budućnost </a:t>
            </a:r>
            <a:r>
              <a:rPr lang="hr-HR" dirty="0" smtClean="0"/>
              <a:t>dopunjene stvarnosti</a:t>
            </a:r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" cy="8640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14EDD-14E7-4E9B-9220-566CDFE7DCEB}" type="slidenum">
              <a:rPr lang="hr-HR" smtClean="0"/>
              <a:pPr/>
              <a:t>11</a:t>
            </a:fld>
            <a:endParaRPr lang="hr-HR"/>
          </a:p>
        </p:txBody>
      </p:sp>
      <p:pic>
        <p:nvPicPr>
          <p:cNvPr id="7" name="Picture 6" descr="sutherla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501008"/>
            <a:ext cx="2191056" cy="275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o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1918860" cy="27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123006" cy="9906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Pitanja?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071678"/>
            <a:ext cx="8153400" cy="4495800"/>
          </a:xfrm>
        </p:spPr>
        <p:txBody>
          <a:bodyPr>
            <a:normAutofit/>
          </a:bodyPr>
          <a:lstStyle/>
          <a:p>
            <a:r>
              <a:rPr lang="hr-HR" sz="7200" dirty="0" smtClean="0"/>
              <a:t> </a:t>
            </a:r>
            <a:r>
              <a:rPr lang="hr-HR" sz="6000" dirty="0" smtClean="0"/>
              <a:t>HVALA NA</a:t>
            </a:r>
          </a:p>
          <a:p>
            <a:pPr>
              <a:buNone/>
            </a:pPr>
            <a:r>
              <a:rPr lang="hr-HR" sz="6000" dirty="0" smtClean="0"/>
              <a:t>	  POZORNOSTI!</a:t>
            </a:r>
            <a:endParaRPr lang="hr-HR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" cy="864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14EDD-14E7-4E9B-9220-566CDFE7DCEB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123006" cy="9906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Sadržaj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Što je </a:t>
            </a:r>
            <a:r>
              <a:rPr lang="hr-HR" dirty="0" smtClean="0"/>
              <a:t>dopunjena stvarnost?</a:t>
            </a:r>
          </a:p>
          <a:p>
            <a:r>
              <a:rPr lang="hr-HR" dirty="0" smtClean="0"/>
              <a:t>Miješanje slike i sklopovska oprema</a:t>
            </a:r>
            <a:endParaRPr lang="hr-HR" dirty="0" smtClean="0"/>
          </a:p>
          <a:p>
            <a:r>
              <a:rPr lang="hr-HR" dirty="0" smtClean="0"/>
              <a:t>Markeri i njihovo praćenje</a:t>
            </a:r>
          </a:p>
          <a:p>
            <a:r>
              <a:rPr lang="hr-HR" dirty="0" smtClean="0"/>
              <a:t>Primjena dopunjene stvarnosti</a:t>
            </a:r>
            <a:endParaRPr lang="hr-HR" dirty="0" smtClean="0"/>
          </a:p>
          <a:p>
            <a:r>
              <a:rPr lang="hr-HR" dirty="0" smtClean="0"/>
              <a:t>Programsko rješenje</a:t>
            </a:r>
          </a:p>
          <a:p>
            <a:pPr lvl="1"/>
            <a:r>
              <a:rPr lang="hr-HR" dirty="0" smtClean="0"/>
              <a:t>Korištene tehnologije i alati</a:t>
            </a:r>
          </a:p>
          <a:p>
            <a:pPr lvl="1"/>
            <a:r>
              <a:rPr lang="hr-HR" dirty="0" smtClean="0"/>
              <a:t>Demonstracija</a:t>
            </a:r>
          </a:p>
          <a:p>
            <a:r>
              <a:rPr lang="hr-HR" dirty="0" smtClean="0"/>
              <a:t>Zaključak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" cy="864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14EDD-14E7-4E9B-9220-566CDFE7DCEB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123006" cy="9906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Što je </a:t>
            </a:r>
            <a:r>
              <a:rPr lang="hr-HR" sz="4000" dirty="0" smtClean="0"/>
              <a:t>dopunjena stvarnost?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Karakteristike dopunjene stvarnosti</a:t>
            </a:r>
          </a:p>
          <a:p>
            <a:pPr lvl="1"/>
            <a:r>
              <a:rPr lang="hr-HR" dirty="0" smtClean="0"/>
              <a:t>Kombinacija stvarnog i virtualnog</a:t>
            </a:r>
          </a:p>
          <a:p>
            <a:pPr lvl="1"/>
            <a:r>
              <a:rPr lang="hr-HR" dirty="0" smtClean="0"/>
              <a:t>Interakcija u stvarnom vremenu</a:t>
            </a:r>
          </a:p>
          <a:p>
            <a:pPr lvl="1"/>
            <a:r>
              <a:rPr lang="hr-HR" dirty="0" smtClean="0"/>
              <a:t>Poravnavanje u 3D</a:t>
            </a:r>
            <a:endParaRPr lang="hr-HR" dirty="0" smtClean="0"/>
          </a:p>
          <a:p>
            <a:r>
              <a:rPr lang="hr-HR" dirty="0" err="1" smtClean="0"/>
              <a:t>Milgramov</a:t>
            </a:r>
            <a:r>
              <a:rPr lang="hr-HR" dirty="0" smtClean="0"/>
              <a:t> kontinuum</a:t>
            </a:r>
            <a:endParaRPr lang="hr-HR" dirty="0"/>
          </a:p>
          <a:p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" cy="864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14EDD-14E7-4E9B-9220-566CDFE7DCEB}" type="slidenum">
              <a:rPr lang="hr-HR" smtClean="0"/>
              <a:pPr/>
              <a:t>3</a:t>
            </a:fld>
            <a:endParaRPr lang="hr-HR"/>
          </a:p>
        </p:txBody>
      </p:sp>
      <p:pic>
        <p:nvPicPr>
          <p:cNvPr id="7" name="Picture 6" descr="jednostavna reprezentacija rv kontinuum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5571490" cy="1754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812360" cy="1008112"/>
          </a:xfrm>
        </p:spPr>
        <p:txBody>
          <a:bodyPr>
            <a:normAutofit fontScale="90000"/>
          </a:bodyPr>
          <a:lstStyle/>
          <a:p>
            <a:r>
              <a:rPr lang="hr-HR" dirty="0"/>
              <a:t>Miješanje slike i sklopovska oprema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Četiri tipa vizualizacije:</a:t>
            </a:r>
          </a:p>
          <a:p>
            <a:pPr lvl="1"/>
            <a:r>
              <a:rPr lang="hr-HR" dirty="0" smtClean="0"/>
              <a:t>Optičko miješanje</a:t>
            </a:r>
          </a:p>
          <a:p>
            <a:pPr lvl="1"/>
            <a:r>
              <a:rPr lang="hr-HR" dirty="0" smtClean="0"/>
              <a:t>Video miješanje</a:t>
            </a:r>
          </a:p>
          <a:p>
            <a:pPr lvl="1"/>
            <a:r>
              <a:rPr lang="hr-HR" dirty="0" smtClean="0"/>
              <a:t>Dopunjena stvarnost na zaslonu</a:t>
            </a:r>
          </a:p>
          <a:p>
            <a:pPr lvl="1"/>
            <a:r>
              <a:rPr lang="hr-HR" dirty="0" smtClean="0"/>
              <a:t>Projekcijska dopunjena stvarnost</a:t>
            </a:r>
          </a:p>
          <a:p>
            <a:r>
              <a:rPr lang="hr-HR" dirty="0" smtClean="0"/>
              <a:t>Raznolikost sklopovske opreme za dopunjenu stvarnost</a:t>
            </a:r>
          </a:p>
          <a:p>
            <a:r>
              <a:rPr lang="hr-HR" i="1" dirty="0" smtClean="0"/>
              <a:t>„</a:t>
            </a:r>
            <a:r>
              <a:rPr lang="hr-HR" i="1" dirty="0" err="1" smtClean="0"/>
              <a:t>Damaklov</a:t>
            </a:r>
            <a:r>
              <a:rPr lang="hr-HR" i="1" dirty="0" smtClean="0"/>
              <a:t> mač”</a:t>
            </a:r>
            <a:endParaRPr lang="hr-HR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" cy="8640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14EDD-14E7-4E9B-9220-566CDFE7DCEB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02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123006" cy="990600"/>
          </a:xfrm>
        </p:spPr>
        <p:txBody>
          <a:bodyPr>
            <a:normAutofit/>
          </a:bodyPr>
          <a:lstStyle/>
          <a:p>
            <a:r>
              <a:rPr lang="hr-HR" sz="4000" dirty="0"/>
              <a:t>Markeri i njihovo praćenje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Indikacija sustavima za dopunjenu stvarnost</a:t>
            </a:r>
          </a:p>
          <a:p>
            <a:r>
              <a:rPr lang="hr-HR" dirty="0" smtClean="0"/>
              <a:t>Marker – jednostavni uzorak vidljiv AR kameri</a:t>
            </a:r>
          </a:p>
          <a:p>
            <a:r>
              <a:rPr lang="hr-HR" dirty="0" smtClean="0"/>
              <a:t>Princip rada:</a:t>
            </a:r>
          </a:p>
          <a:p>
            <a:pPr lvl="1"/>
            <a:r>
              <a:rPr lang="hr-HR" dirty="0" smtClean="0"/>
              <a:t>Snimanje stvarnog svijeta</a:t>
            </a:r>
          </a:p>
          <a:p>
            <a:pPr lvl="1"/>
            <a:r>
              <a:rPr lang="hr-HR" dirty="0" smtClean="0"/>
              <a:t>Pretraga i identifikacija markera</a:t>
            </a:r>
          </a:p>
          <a:p>
            <a:pPr lvl="1"/>
            <a:r>
              <a:rPr lang="hr-HR" dirty="0" smtClean="0"/>
              <a:t>Utvrđivanje pozicije i kuta</a:t>
            </a:r>
          </a:p>
          <a:p>
            <a:pPr lvl="1"/>
            <a:r>
              <a:rPr lang="hr-HR" dirty="0" smtClean="0"/>
              <a:t>Postavljanje virtualnog objekta preko sloja slike</a:t>
            </a:r>
          </a:p>
          <a:p>
            <a:pPr lvl="1"/>
            <a:r>
              <a:rPr lang="hr-HR" dirty="0" smtClean="0"/>
              <a:t>Prikaz objekta kao dio scene stvarnog svijeta</a:t>
            </a:r>
          </a:p>
          <a:p>
            <a:r>
              <a:rPr lang="hr-HR" dirty="0" smtClean="0"/>
              <a:t>Dopunjena stvarnost bez markera</a:t>
            </a:r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" cy="8640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14EDD-14E7-4E9B-9220-566CDFE7DCEB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7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123006" cy="990600"/>
          </a:xfrm>
        </p:spPr>
        <p:txBody>
          <a:bodyPr>
            <a:normAutofit/>
          </a:bodyPr>
          <a:lstStyle/>
          <a:p>
            <a:r>
              <a:rPr lang="hr-HR" sz="4000" dirty="0"/>
              <a:t>Primjena dopunjene stvarnosti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Obrazovanje</a:t>
            </a:r>
          </a:p>
          <a:p>
            <a:r>
              <a:rPr lang="hr-HR" dirty="0" smtClean="0"/>
              <a:t>Sigurnost i obrana</a:t>
            </a:r>
          </a:p>
          <a:p>
            <a:r>
              <a:rPr lang="hr-HR" dirty="0" smtClean="0"/>
              <a:t>Medicina</a:t>
            </a:r>
          </a:p>
          <a:p>
            <a:r>
              <a:rPr lang="hr-HR" dirty="0" smtClean="0"/>
              <a:t>Arhitektura i dizajn</a:t>
            </a:r>
          </a:p>
          <a:p>
            <a:r>
              <a:rPr lang="hr-HR" dirty="0" smtClean="0"/>
              <a:t>Industrijska proizvodnja, održavanje i upravljanje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" cy="8640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14EDD-14E7-4E9B-9220-566CDFE7DCEB}" type="slidenum">
              <a:rPr lang="hr-HR" smtClean="0"/>
              <a:pPr/>
              <a:t>6</a:t>
            </a:fld>
            <a:endParaRPr lang="hr-HR"/>
          </a:p>
        </p:txBody>
      </p:sp>
      <p:pic>
        <p:nvPicPr>
          <p:cNvPr id="6" name="Picture 5" descr="ed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" y="4460240"/>
            <a:ext cx="2753995" cy="206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vora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38" y="4460240"/>
            <a:ext cx="2753995" cy="206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onycostto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" y="3279775"/>
            <a:ext cx="3434080" cy="324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usarmy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7" y="3279774"/>
            <a:ext cx="1998980" cy="324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8" y="4622985"/>
            <a:ext cx="27432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622985"/>
            <a:ext cx="28067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arh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" y="4523101"/>
            <a:ext cx="2689860" cy="198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arh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62" y="4523100"/>
            <a:ext cx="2774950" cy="2009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ijevi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" y="4512622"/>
            <a:ext cx="2434590" cy="201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1_karma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47" y="4512622"/>
            <a:ext cx="3072765" cy="2019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2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123006" cy="990600"/>
          </a:xfrm>
        </p:spPr>
        <p:txBody>
          <a:bodyPr>
            <a:normAutofit/>
          </a:bodyPr>
          <a:lstStyle/>
          <a:p>
            <a:r>
              <a:rPr lang="hr-HR" sz="4000" dirty="0"/>
              <a:t>Primjena dopunjene stvarnosti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Igre i zabava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" cy="8640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14EDD-14E7-4E9B-9220-566CDFE7DCEB}" type="slidenum">
              <a:rPr lang="hr-HR" smtClean="0"/>
              <a:pPr/>
              <a:t>7</a:t>
            </a:fld>
            <a:endParaRPr lang="hr-HR"/>
          </a:p>
        </p:txBody>
      </p:sp>
      <p:pic>
        <p:nvPicPr>
          <p:cNvPr id="6" name="Picture 5" descr="marble gam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4"/>
            <a:ext cx="3785235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andhel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448" y="3630067"/>
            <a:ext cx="2785745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omin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44" y="2060848"/>
            <a:ext cx="2774950" cy="207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123006" cy="990600"/>
          </a:xfrm>
        </p:spPr>
        <p:txBody>
          <a:bodyPr>
            <a:normAutofit/>
          </a:bodyPr>
          <a:lstStyle/>
          <a:p>
            <a:r>
              <a:rPr lang="hr-HR" sz="4000" dirty="0"/>
              <a:t>Programsko rješenje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Projekt „auto-nogomet”</a:t>
            </a:r>
          </a:p>
          <a:p>
            <a:r>
              <a:rPr lang="hr-HR" dirty="0" smtClean="0"/>
              <a:t>Minimalizam u razvoju</a:t>
            </a:r>
          </a:p>
          <a:p>
            <a:r>
              <a:rPr lang="hr-HR" dirty="0" smtClean="0"/>
              <a:t>Tri faze:</a:t>
            </a:r>
          </a:p>
          <a:p>
            <a:pPr lvl="1"/>
            <a:r>
              <a:rPr lang="hr-HR" dirty="0" smtClean="0"/>
              <a:t>Prilagodba okruženja za praćenje markera</a:t>
            </a:r>
          </a:p>
          <a:p>
            <a:pPr lvl="1"/>
            <a:r>
              <a:rPr lang="hr-HR" dirty="0" smtClean="0"/>
              <a:t>Stvaranje objekata i njihov prikaz</a:t>
            </a:r>
          </a:p>
          <a:p>
            <a:pPr lvl="1"/>
            <a:r>
              <a:rPr lang="hr-HR" dirty="0" smtClean="0"/>
              <a:t>Definiranje logike i korisničkog sučelja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" cy="8640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14EDD-14E7-4E9B-9220-566CDFE7DCEB}" type="slidenum">
              <a:rPr lang="hr-HR" smtClean="0"/>
              <a:pPr/>
              <a:t>8</a:t>
            </a:fld>
            <a:endParaRPr lang="hr-HR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" y="4755201"/>
            <a:ext cx="2734945" cy="21367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61" y="4755201"/>
            <a:ext cx="2781935" cy="21367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90" y="4755200"/>
            <a:ext cx="2785110" cy="21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1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123006" cy="990600"/>
          </a:xfrm>
        </p:spPr>
        <p:txBody>
          <a:bodyPr>
            <a:normAutofit/>
          </a:bodyPr>
          <a:lstStyle/>
          <a:p>
            <a:r>
              <a:rPr lang="hr-HR" sz="4000" dirty="0"/>
              <a:t>Korištene </a:t>
            </a:r>
            <a:r>
              <a:rPr lang="hr-HR" sz="4000" dirty="0" smtClean="0"/>
              <a:t>tehnologije i alati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Razvojno okruženje Microsoft XNA</a:t>
            </a:r>
          </a:p>
          <a:p>
            <a:r>
              <a:rPr lang="hr-HR" dirty="0" smtClean="0"/>
              <a:t>Platforma </a:t>
            </a:r>
            <a:r>
              <a:rPr lang="hr-HR" dirty="0" err="1" smtClean="0"/>
              <a:t>Goblin</a:t>
            </a:r>
            <a:r>
              <a:rPr lang="hr-HR" dirty="0" smtClean="0"/>
              <a:t> XNA</a:t>
            </a:r>
          </a:p>
          <a:p>
            <a:r>
              <a:rPr lang="hr-HR" dirty="0" smtClean="0"/>
              <a:t>Fizikalni pokretač Newton Game Dynamics</a:t>
            </a:r>
          </a:p>
          <a:p>
            <a:r>
              <a:rPr lang="hr-HR" dirty="0" smtClean="0"/>
              <a:t>Marker sustav ALVAR</a:t>
            </a:r>
          </a:p>
          <a:p>
            <a:r>
              <a:rPr lang="hr-HR" dirty="0" smtClean="0"/>
              <a:t>Biblioteka funkcija </a:t>
            </a:r>
            <a:r>
              <a:rPr lang="hr-HR" dirty="0" err="1" smtClean="0"/>
              <a:t>OpenCV</a:t>
            </a:r>
            <a:endParaRPr lang="hr-HR" dirty="0" smtClean="0"/>
          </a:p>
          <a:p>
            <a:r>
              <a:rPr lang="hr-HR" dirty="0" smtClean="0"/>
              <a:t>Biblioteka funkcija </a:t>
            </a:r>
            <a:r>
              <a:rPr lang="hr-HR" dirty="0" err="1" smtClean="0"/>
              <a:t>DirectShow.NET</a:t>
            </a:r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" cy="8640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2B14EDD-14E7-4E9B-9220-566CDFE7DCEB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0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844</TotalTime>
  <Words>258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Razvoj igara u okruženju dopunjene stvarnosti Završni rad br. 2007</vt:lpstr>
      <vt:lpstr>Sadržaj</vt:lpstr>
      <vt:lpstr>Što je dopunjena stvarnost?</vt:lpstr>
      <vt:lpstr>Miješanje slike i sklopovska oprema</vt:lpstr>
      <vt:lpstr>Markeri i njihovo praćenje</vt:lpstr>
      <vt:lpstr>Primjena dopunjene stvarnosti</vt:lpstr>
      <vt:lpstr>Primjena dopunjene stvarnosti</vt:lpstr>
      <vt:lpstr>Programsko rješenje</vt:lpstr>
      <vt:lpstr>Korištene tehnologije i alati</vt:lpstr>
      <vt:lpstr>Demonstracija</vt:lpstr>
      <vt:lpstr>Zaključak</vt:lpstr>
      <vt:lpstr>Pitanja?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igara u okruženju dopunjene stvarnosti</dc:title>
  <dc:creator>Adnan Abdagić</dc:creator>
  <cp:lastModifiedBy>Adi Abdagic</cp:lastModifiedBy>
  <cp:revision>74</cp:revision>
  <dcterms:created xsi:type="dcterms:W3CDTF">2010-05-10T14:48:00Z</dcterms:created>
  <dcterms:modified xsi:type="dcterms:W3CDTF">2011-07-05T04:09:29Z</dcterms:modified>
</cp:coreProperties>
</file>